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58" r:id="rId18"/>
    <p:sldId id="272" r:id="rId19"/>
    <p:sldId id="273" r:id="rId20"/>
    <p:sldId id="276" r:id="rId21"/>
    <p:sldId id="277" r:id="rId22"/>
    <p:sldId id="274"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30A9C-389F-4E89-90A1-637EA795F583}"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30A9C-389F-4E89-90A1-637EA795F583}"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30A9C-389F-4E89-90A1-637EA795F583}"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705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8189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4430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8147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3649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71826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0535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4357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30A9C-389F-4E89-90A1-637EA795F583}"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7213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58087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8750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30A9C-389F-4E89-90A1-637EA795F583}"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30A9C-389F-4E89-90A1-637EA795F583}"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30A9C-389F-4E89-90A1-637EA795F583}" type="datetimeFigureOut">
              <a:rPr lang="en-US" smtClean="0"/>
              <a:pPr/>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30A9C-389F-4E89-90A1-637EA795F583}" type="datetimeFigureOut">
              <a:rPr lang="en-US" smtClean="0"/>
              <a:pPr/>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30A9C-389F-4E89-90A1-637EA795F583}" type="datetimeFigureOut">
              <a:rPr lang="en-US" smtClean="0"/>
              <a:pPr/>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30A9C-389F-4E89-90A1-637EA795F583}"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30A9C-389F-4E89-90A1-637EA795F583}"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97E55-89DA-4FF0-8DF3-C96A87AC38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30A9C-389F-4E89-90A1-637EA795F583}" type="datetimeFigureOut">
              <a:rPr lang="en-US" smtClean="0"/>
              <a:pPr/>
              <a:t>8/2/2018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97E55-89DA-4FF0-8DF3-C96A87AC38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solidFill>
                  <a:prstClr val="black">
                    <a:tint val="75000"/>
                  </a:prstClr>
                </a:solidFill>
              </a:rPr>
              <a:pPr/>
              <a:t>2/08/2018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54946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9050"/>
            <a:ext cx="9143999" cy="683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38808" y="2286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Hakikat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kebenaran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ad-Din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81000" y="1315998"/>
            <a:ext cx="821896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Islam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sempurna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5746" y="1085165"/>
            <a:ext cx="596254" cy="461665"/>
          </a:xfrm>
          <a:prstGeom prst="rect">
            <a:avLst/>
          </a:prstGeom>
          <a:solidFill>
            <a:srgbClr val="00B050">
              <a:alpha val="63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3</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1"/>
          <p:cNvSpPr>
            <a:spLocks noChangeArrowheads="1"/>
          </p:cNvSpPr>
          <p:nvPr/>
        </p:nvSpPr>
        <p:spPr bwMode="auto">
          <a:xfrm>
            <a:off x="0" y="4846260"/>
            <a:ext cx="9144000" cy="1200329"/>
          </a:xfrm>
          <a:prstGeom prst="rect">
            <a:avLst/>
          </a:prstGeom>
          <a:solidFill>
            <a:schemeClr val="bg1">
              <a:lumMod val="85000"/>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2400" b="1" dirty="0">
                <a:effectLst>
                  <a:outerShdw blurRad="38100" dist="38100" dir="2700000" algn="tl">
                    <a:srgbClr val="000000">
                      <a:alpha val="43137"/>
                    </a:srgbClr>
                  </a:outerShdw>
                </a:effectLst>
              </a:rPr>
              <a:t>“Pada hari ini, Aku telah sempurnakan bagi kamu agama kamu, dan Aku telah cukupkan </a:t>
            </a:r>
            <a:r>
              <a:rPr lang="ms-MY" sz="2400" b="1" dirty="0" err="1">
                <a:effectLst>
                  <a:outerShdw blurRad="38100" dist="38100" dir="2700000" algn="tl">
                    <a:srgbClr val="000000">
                      <a:alpha val="43137"/>
                    </a:srgbClr>
                  </a:outerShdw>
                </a:effectLst>
              </a:rPr>
              <a:t>nikmatKu</a:t>
            </a:r>
            <a:r>
              <a:rPr lang="ms-MY" sz="2400" b="1" dirty="0">
                <a:effectLst>
                  <a:outerShdw blurRad="38100" dist="38100" dir="2700000" algn="tl">
                    <a:srgbClr val="000000">
                      <a:alpha val="43137"/>
                    </a:srgbClr>
                  </a:outerShdw>
                </a:effectLst>
              </a:rPr>
              <a:t> kepada kamu, dan Aku telah </a:t>
            </a:r>
            <a:r>
              <a:rPr lang="ms-MY" sz="2400" b="1" dirty="0" err="1">
                <a:effectLst>
                  <a:outerShdw blurRad="38100" dist="38100" dir="2700000" algn="tl">
                    <a:srgbClr val="000000">
                      <a:alpha val="43137"/>
                    </a:srgbClr>
                  </a:outerShdw>
                </a:effectLst>
              </a:rPr>
              <a:t>redhakan</a:t>
            </a:r>
            <a:r>
              <a:rPr lang="ms-MY" sz="2400" b="1" dirty="0">
                <a:effectLst>
                  <a:outerShdw blurRad="38100" dist="38100" dir="2700000" algn="tl">
                    <a:srgbClr val="000000">
                      <a:alpha val="43137"/>
                    </a:srgbClr>
                  </a:outerShdw>
                </a:effectLst>
              </a:rPr>
              <a:t> Islam itu menjadi agama untuk </a:t>
            </a:r>
            <a:r>
              <a:rPr lang="ms-MY" sz="2400" b="1" dirty="0" smtClean="0">
                <a:effectLst>
                  <a:outerShdw blurRad="38100" dist="38100" dir="2700000" algn="tl">
                    <a:srgbClr val="000000">
                      <a:alpha val="43137"/>
                    </a:srgbClr>
                  </a:outerShdw>
                </a:effectLst>
              </a:rPr>
              <a:t>kamu”.</a:t>
            </a:r>
            <a:endParaRPr lang="en-US" sz="2400" b="1"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endParaRPr>
          </a:p>
        </p:txBody>
      </p:sp>
      <p:sp>
        <p:nvSpPr>
          <p:cNvPr id="7" name="Rectangle 6"/>
          <p:cNvSpPr/>
          <p:nvPr/>
        </p:nvSpPr>
        <p:spPr>
          <a:xfrm>
            <a:off x="179512" y="3042047"/>
            <a:ext cx="8784976" cy="1631216"/>
          </a:xfrm>
          <a:prstGeom prst="rect">
            <a:avLst/>
          </a:prstGeom>
          <a:solidFill>
            <a:schemeClr val="bg1">
              <a:alpha val="44000"/>
            </a:schemeClr>
          </a:solidFill>
        </p:spPr>
        <p:txBody>
          <a:bodyPr wrap="square">
            <a:spAutoFit/>
          </a:bodyPr>
          <a:lstStyle/>
          <a:p>
            <a:pPr algn="ctr" rtl="1"/>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الْيَوْمَ أَكْمَلْتُ لَكُمْ دِينَكُمْ وَأَتْمَمْتُ عَلَيْكُمْ نِعْمَتِي وَرَضِيتُ لَكُمُ الْإِسْلَامَ </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دِينًا</a:t>
            </a:r>
            <a:endParaRPr lang="ms-MY"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Flowchart: Alternate Process 7"/>
          <p:cNvSpPr/>
          <p:nvPr/>
        </p:nvSpPr>
        <p:spPr>
          <a:xfrm>
            <a:off x="5181600" y="2158663"/>
            <a:ext cx="3782888" cy="685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800" b="1" dirty="0"/>
              <a:t>surah al-Maidah ayat 3 </a:t>
            </a:r>
            <a:endParaRPr lang="en-MY" sz="2800" b="1" dirty="0"/>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228600"/>
            <a:ext cx="8784976"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371600" y="3525798"/>
            <a:ext cx="7016824"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err="1" smtClean="0">
                <a:solidFill>
                  <a:schemeClr val="bg1"/>
                </a:solidFill>
                <a:effectLst>
                  <a:glow rad="101600">
                    <a:schemeClr val="tx1">
                      <a:alpha val="60000"/>
                    </a:schemeClr>
                  </a:glow>
                </a:effectLst>
                <a:latin typeface="Arial" pitchFamily="34" charset="0"/>
                <a:cs typeface="Arial" pitchFamily="34" charset="0"/>
              </a:rPr>
              <a:t>Diutuskan</a:t>
            </a:r>
            <a:r>
              <a:rPr lang="ms-MY" sz="2400" b="1" dirty="0" smtClean="0">
                <a:solidFill>
                  <a:schemeClr val="bg1"/>
                </a:solidFill>
                <a:effectLst>
                  <a:glow rad="101600">
                    <a:schemeClr val="tx1">
                      <a:alpha val="60000"/>
                    </a:schemeClr>
                  </a:glow>
                </a:effectLst>
                <a:latin typeface="Arial" pitchFamily="34" charset="0"/>
                <a:cs typeface="Arial" pitchFamily="34" charset="0"/>
              </a:rPr>
              <a:t> Nabi </a:t>
            </a:r>
            <a:r>
              <a:rPr lang="ms-MY" sz="2400" b="1" dirty="0" err="1" smtClean="0">
                <a:solidFill>
                  <a:schemeClr val="bg1"/>
                </a:solidFill>
                <a:effectLst>
                  <a:glow rad="101600">
                    <a:schemeClr val="tx1">
                      <a:alpha val="60000"/>
                    </a:schemeClr>
                  </a:glow>
                </a:effectLst>
                <a:latin typeface="Arial" pitchFamily="34" charset="0"/>
                <a:cs typeface="Arial" pitchFamily="34" charset="0"/>
              </a:rPr>
              <a:t>Muhammad</a:t>
            </a:r>
            <a:r>
              <a:rPr lang="ms-MY" sz="2400" b="1" dirty="0" smtClean="0">
                <a:solidFill>
                  <a:schemeClr val="bg1"/>
                </a:solidFill>
                <a:effectLst>
                  <a:glow rad="101600">
                    <a:schemeClr val="tx1">
                      <a:alpha val="60000"/>
                    </a:schemeClr>
                  </a:glow>
                </a:effectLst>
                <a:latin typeface="Arial" pitchFamily="34" charset="0"/>
                <a:cs typeface="Arial" pitchFamily="34" charset="0"/>
              </a:rPr>
              <a:t> SAW </a:t>
            </a:r>
          </a:p>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sebagai Rasul  bagi menyeru manusia</a:t>
            </a:r>
            <a:endParaRPr lang="en-US" sz="2400" b="1" dirty="0">
              <a:ln>
                <a:solidFill>
                  <a:sysClr val="windowText" lastClr="000000"/>
                </a:solidFill>
              </a:ln>
              <a:solidFill>
                <a:schemeClr val="bg1"/>
              </a:solidFill>
              <a:effectLst>
                <a:glow rad="101600">
                  <a:schemeClr val="tx1">
                    <a:alpha val="60000"/>
                  </a:schemeClr>
                </a:glow>
              </a:effectLst>
              <a:latin typeface="Arial" pitchFamily="34" charset="0"/>
              <a:cs typeface="Arial" pitchFamily="34" charset="0"/>
            </a:endParaRPr>
          </a:p>
        </p:txBody>
      </p:sp>
      <p:sp>
        <p:nvSpPr>
          <p:cNvPr id="5" name="Right Arrow 4"/>
          <p:cNvSpPr/>
          <p:nvPr/>
        </p:nvSpPr>
        <p:spPr>
          <a:xfrm>
            <a:off x="304800" y="1620798"/>
            <a:ext cx="6858000" cy="1634192"/>
          </a:xfrm>
          <a:prstGeom prst="rightArrow">
            <a:avLst>
              <a:gd name="adj1" fmla="val 68182"/>
              <a:gd name="adj2"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Selamatkan manusia dari belenggu kesesatan</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76200"/>
            <a:ext cx="7643866" cy="923330"/>
          </a:xfrm>
          <a:prstGeom prst="rect">
            <a:avLst/>
          </a:prstGeom>
        </p:spPr>
        <p:txBody>
          <a:bodyPr wrap="square">
            <a:sp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Nahl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89:</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1"/>
          <p:cNvSpPr>
            <a:spLocks noChangeArrowheads="1"/>
          </p:cNvSpPr>
          <p:nvPr/>
        </p:nvSpPr>
        <p:spPr bwMode="auto">
          <a:xfrm>
            <a:off x="0" y="3602271"/>
            <a:ext cx="9144000" cy="2677656"/>
          </a:xfrm>
          <a:prstGeom prst="rect">
            <a:avLst/>
          </a:prstGeom>
          <a:solidFill>
            <a:schemeClr val="bg1">
              <a:lumMod val="85000"/>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b-NO" sz="2400" b="1" dirty="0"/>
              <a:t>“</a:t>
            </a:r>
            <a:r>
              <a:rPr lang="nb-NO" sz="2400" b="1" i="1" dirty="0"/>
              <a:t>Dan (ingatkanlah tentang) hari Kami bangkitkan dalam kalangan tiap-tiap umat, seorang saksi terhadap mereka, dari golongan mereka sendiri; dan Kami datangkanmu (wahai Muhammad) untuk menjadi saksi terhadap mereka ini (umatmu); dan Kami turunkan kepadamu Al-Quran menjelaskan tiap-tiap sesuatu dan menjadi hidayah petunjuk, serta membawa rahmat dan berita yang mengembirakan, bagi orang-orang Islam”.</a:t>
            </a:r>
            <a:endParaRPr lang="en-MY" sz="2400" b="1" dirty="0"/>
          </a:p>
        </p:txBody>
      </p:sp>
      <p:sp>
        <p:nvSpPr>
          <p:cNvPr id="5" name="Rectangle 4"/>
          <p:cNvSpPr/>
          <p:nvPr/>
        </p:nvSpPr>
        <p:spPr>
          <a:xfrm>
            <a:off x="179512" y="1107018"/>
            <a:ext cx="8784976" cy="2400657"/>
          </a:xfrm>
          <a:prstGeom prst="rect">
            <a:avLst/>
          </a:prstGeom>
          <a:solidFill>
            <a:schemeClr val="bg1">
              <a:alpha val="44000"/>
            </a:schemeClr>
          </a:solidFill>
        </p:spPr>
        <p:txBody>
          <a:bodyPr wrap="square">
            <a:spAutoFit/>
          </a:bodyPr>
          <a:lstStyle/>
          <a:p>
            <a:pPr algn="ctr" rtl="1"/>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وَيَوْمَ نَبْعَثُ فِي كُلِّ أُمَّةٍ شَهِيدًا عَلَيْهِم مِّنْ أَنفُسِهِمْ ۖ وَجِئْنَا بِكَ شَهِيدًا عَلَىٰ هَٰؤُلَاءِ ۚ وَنَزَّلْنَا عَلَيْكَ الْكِتَابَ تِبْيَانًا لِّكُلِّ شَيْءٍ وَهُدًى وَرَحْمَةً وَبُشْرَىٰ لِلْمُسْلِمِينَ </a:t>
            </a:r>
            <a:endParaRPr lang="ms-MY"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76200"/>
            <a:ext cx="7623659" cy="1015663"/>
          </a:xfrm>
          <a:prstGeom prst="rect">
            <a:avLst/>
          </a:prstGeom>
        </p:spPr>
        <p:txBody>
          <a:bodyPr wrap="square">
            <a:spAutoFit/>
          </a:bodyPr>
          <a:lstStyle/>
          <a:p>
            <a:pPr lvl="0" algn="ctr"/>
            <a:r>
              <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Kewajipan memelihara </a:t>
            </a:r>
            <a:endPar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a:p>
            <a:pPr lvl="0" algn="ctr"/>
            <a:r>
              <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kebenaran </a:t>
            </a:r>
            <a:r>
              <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Islam</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7"/>
          <p:cNvSpPr/>
          <p:nvPr/>
        </p:nvSpPr>
        <p:spPr>
          <a:xfrm>
            <a:off x="838200" y="1615079"/>
            <a:ext cx="7696200" cy="1280521"/>
          </a:xfrm>
          <a:prstGeom prst="rect">
            <a:avLst/>
          </a:prstGeom>
          <a:ln/>
        </p:spPr>
        <p:style>
          <a:lnRef idx="3">
            <a:schemeClr val="lt1"/>
          </a:lnRef>
          <a:fillRef idx="1">
            <a:schemeClr val="accent2"/>
          </a:fillRef>
          <a:effectRef idx="1">
            <a:schemeClr val="accent2"/>
          </a:effectRef>
          <a:fontRef idx="minor">
            <a:schemeClr val="lt1"/>
          </a:fontRef>
        </p:style>
        <p:txBody>
          <a:bodyPr spcFirstLastPara="0" vert="horz" wrap="square" lIns="220802" tIns="220802" rIns="220802" bIns="220802" numCol="1" spcCol="1270" anchor="ctr" anchorCtr="0">
            <a:no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Wajib dijaga dan dipelihara dari penyelewengan</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838200" y="3672478"/>
            <a:ext cx="7696200" cy="1280522"/>
          </a:xfrm>
          <a:prstGeom prst="rect">
            <a:avLst/>
          </a:prstGeom>
          <a:ln/>
        </p:spPr>
        <p:style>
          <a:lnRef idx="3">
            <a:schemeClr val="lt1"/>
          </a:lnRef>
          <a:fillRef idx="1">
            <a:schemeClr val="accent3"/>
          </a:fillRef>
          <a:effectRef idx="1">
            <a:schemeClr val="accent3"/>
          </a:effectRef>
          <a:fontRef idx="minor">
            <a:schemeClr val="lt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kumimoji="0" lang="en-US" sz="2400" b="1" i="0" u="none" strike="noStrike" kern="1200" cap="none" spc="0" normalizeH="0" baseline="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Wajib</a:t>
            </a: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 </a:t>
            </a:r>
            <a:r>
              <a:rPr kumimoji="0" lang="en-US" sz="2400" b="1" i="0" u="none" strike="noStrike" kern="1200" cap="none" spc="0" normalizeH="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disampaikan</a:t>
            </a: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 </a:t>
            </a:r>
            <a:r>
              <a:rPr kumimoji="0" lang="en-US" sz="2400" b="1" i="0" u="none" strike="noStrike" kern="1200" cap="none" spc="0" normalizeH="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kepada</a:t>
            </a: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 </a:t>
            </a:r>
            <a:r>
              <a:rPr kumimoji="0" lang="en-US" sz="2400" b="1" i="0" u="none" strike="noStrike" kern="1200" cap="none" spc="0" normalizeH="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manusia</a:t>
            </a: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 </a:t>
            </a:r>
          </a:p>
          <a:p>
            <a:pPr lvl="0" algn="ctr" defTabSz="1422400">
              <a:lnSpc>
                <a:spcPct val="90000"/>
              </a:lnSpc>
              <a:spcBef>
                <a:spcPct val="0"/>
              </a:spcBef>
              <a:spcAft>
                <a:spcPct val="35000"/>
              </a:spcAft>
            </a:pP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agar </a:t>
            </a:r>
            <a:r>
              <a:rPr kumimoji="0" lang="en-US" sz="2400" b="1" i="0" u="none" strike="noStrike" kern="1200" cap="none" spc="0" normalizeH="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tidak</a:t>
            </a: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 </a:t>
            </a:r>
            <a:r>
              <a:rPr kumimoji="0" lang="en-US" sz="2400" b="1" i="0" u="none" strike="noStrike" kern="1200" cap="none" spc="0" normalizeH="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berterusan</a:t>
            </a: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 </a:t>
            </a:r>
            <a:r>
              <a:rPr kumimoji="0" lang="en-US" sz="2400" b="1" i="0" u="none" strike="noStrike" kern="1200" cap="none" spc="0" normalizeH="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dalam</a:t>
            </a:r>
            <a:r>
              <a:rPr kumimoji="0" lang="en-US" sz="2400" b="1" i="0" u="none" strike="noStrike" kern="1200" cap="none" spc="0" normalizeH="0" noProof="0" dirty="0"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 </a:t>
            </a:r>
            <a:r>
              <a:rPr kumimoji="0" lang="en-US" sz="2400" b="1" i="0" u="none" strike="noStrike" kern="1200" cap="none" spc="0" normalizeH="0" noProof="0" dirty="0" err="1" smtClean="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rPr>
              <a:t>kesesatan</a:t>
            </a:r>
            <a:endParaRPr kumimoji="0" lang="en-MY" sz="2400" b="1" i="0" u="none" strike="noStrike" kern="1200" cap="none" spc="0" normalizeH="0" baseline="0" noProof="0" dirty="0">
              <a:ln w="6350" cmpd="sng">
                <a:noFill/>
                <a:prstDash val="solid"/>
              </a:ln>
              <a:solidFill>
                <a:srgbClr val="FFFFFF"/>
              </a:solidFill>
              <a:effectLst>
                <a:glow rad="101600">
                  <a:schemeClr val="tx1">
                    <a:alpha val="60000"/>
                  </a:schemeClr>
                </a:glow>
                <a:outerShdw blurRad="38100" dist="38100" dir="2700000" algn="tl">
                  <a:srgbClr val="000000">
                    <a:alpha val="43137"/>
                  </a:srgbClr>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76200"/>
            <a:ext cx="7643866" cy="923330"/>
          </a:xfrm>
          <a:prstGeom prst="rect">
            <a:avLst/>
          </a:prstGeom>
        </p:spPr>
        <p:txBody>
          <a:bodyPr wrap="square">
            <a:sp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Ahzab</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45-46:</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1"/>
          <p:cNvSpPr>
            <a:spLocks noChangeArrowheads="1"/>
          </p:cNvSpPr>
          <p:nvPr/>
        </p:nvSpPr>
        <p:spPr bwMode="auto">
          <a:xfrm>
            <a:off x="0" y="4080808"/>
            <a:ext cx="9144000" cy="1938992"/>
          </a:xfrm>
          <a:prstGeom prst="rect">
            <a:avLst/>
          </a:prstGeom>
          <a:solidFill>
            <a:schemeClr val="bg1">
              <a:lumMod val="85000"/>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b-NO" sz="2400" b="1" dirty="0"/>
              <a:t>“Wahai Nabi, sesungguhnya Kami mengutusmu sebagai saksi, dan pembawa berita gembira serta pemberi amaran kepada orang yang engkar. Dan juga sebagai penyeru manusia seluruhnya kepada agama Allah dengan taufik yang diberi-Nya; dan sebagai lampu yang menerangi”.</a:t>
            </a:r>
            <a:endParaRPr lang="en-MY" sz="2400" b="1" dirty="0"/>
          </a:p>
        </p:txBody>
      </p:sp>
      <p:sp>
        <p:nvSpPr>
          <p:cNvPr id="5" name="Rectangle 4"/>
          <p:cNvSpPr/>
          <p:nvPr/>
        </p:nvSpPr>
        <p:spPr>
          <a:xfrm>
            <a:off x="179512" y="1654314"/>
            <a:ext cx="8784976" cy="1631216"/>
          </a:xfrm>
          <a:prstGeom prst="rect">
            <a:avLst/>
          </a:prstGeom>
          <a:solidFill>
            <a:schemeClr val="bg1">
              <a:alpha val="44000"/>
            </a:schemeClr>
          </a:solidFill>
        </p:spPr>
        <p:txBody>
          <a:bodyPr wrap="square">
            <a:spAutoFit/>
          </a:bodyPr>
          <a:lstStyle/>
          <a:p>
            <a:pPr algn="ctr" rtl="1"/>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أَيُّهَا النَّبِيُّ إِنَّا أَرْسَلْنَاكَ شَاهِدًا وَمُبَشِّرًا </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وَنَذِيرًا. وَدَاعِيًا </a:t>
            </a:r>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إِلَى اللَّهِ بِإِذْنِهِ وَسِرَاجًا مُّنِيرًا</a:t>
            </a:r>
            <a:endParaRPr lang="ms-MY"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8899" y="4031257"/>
            <a:ext cx="7726202" cy="492443"/>
          </a:xfrm>
          <a:prstGeom prst="rect">
            <a:avLst/>
          </a:prstGeom>
          <a:solidFill>
            <a:srgbClr val="00B0F0">
              <a:alpha val="63000"/>
            </a:srgbClr>
          </a:solidFill>
          <a:ln w="38100">
            <a:solidFill>
              <a:schemeClr val="tx1"/>
            </a:solidFill>
          </a:ln>
        </p:spPr>
        <p:txBody>
          <a:bodyPr wrap="square">
            <a:spAutoFit/>
          </a:bodyPr>
          <a:lstStyle/>
          <a:p>
            <a:pPr algn="ctr"/>
            <a:r>
              <a:rPr lang="ms-MY" sz="26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Mencegah kerosakan agama Islam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250448"/>
            <a:ext cx="8784976"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ad-Din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31998" y="1407060"/>
            <a:ext cx="7726202" cy="492443"/>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6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Meneruskan kelangsungan agama </a:t>
            </a:r>
            <a:r>
              <a:rPr lang="ms-MY" sz="2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134344" y="4593848"/>
            <a:ext cx="7704856" cy="892552"/>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Cegah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perkara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boleh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menyebabkan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kemusnahan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menghalang</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kewujudannya</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Diamond 6"/>
          <p:cNvSpPr/>
          <p:nvPr/>
        </p:nvSpPr>
        <p:spPr>
          <a:xfrm>
            <a:off x="33264" y="1515760"/>
            <a:ext cx="864096" cy="792088"/>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1</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8" name="Diamond 7"/>
          <p:cNvSpPr/>
          <p:nvPr/>
        </p:nvSpPr>
        <p:spPr>
          <a:xfrm>
            <a:off x="76142" y="3937381"/>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2</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9" name="Flowchart: Alternate Process 8"/>
          <p:cNvSpPr/>
          <p:nvPr/>
        </p:nvSpPr>
        <p:spPr>
          <a:xfrm>
            <a:off x="1524000" y="1926848"/>
            <a:ext cx="7176039" cy="1318390"/>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menjaga </a:t>
            </a:r>
            <a:r>
              <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 memelihara hal-hal yang dapat mengekalkan kewujudannya, sebagai contoh kewajiban shalat dan zakat. </a:t>
            </a: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304800"/>
            <a:ext cx="4079304" cy="553998"/>
          </a:xfrm>
          <a:prstGeom prst="rect">
            <a:avLst/>
          </a:prstGeom>
        </p:spPr>
        <p:txBody>
          <a:bodyPr wrap="square">
            <a:spAutoFit/>
          </a:bodyPr>
          <a:lstStyle/>
          <a:p>
            <a:pPr algn="ct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Kesimpulannya</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03583" y="1323201"/>
            <a:ext cx="7726202"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 tidak menghalang penganut agama lain untuk mengamalkan ajaran mereka</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Flowchart: Alternate Process 4"/>
          <p:cNvSpPr/>
          <p:nvPr/>
        </p:nvSpPr>
        <p:spPr>
          <a:xfrm>
            <a:off x="554239" y="2661994"/>
            <a:ext cx="8208761" cy="1244804"/>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Prinsip utama adalah penegasan tentang kebenaran akidah Islam, dan menentang kekufuran serta syirik. </a:t>
            </a:r>
            <a:endPar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Flowchart: Alternate Process 5"/>
          <p:cNvSpPr/>
          <p:nvPr/>
        </p:nvSpPr>
        <p:spPr>
          <a:xfrm>
            <a:off x="533767" y="4440198"/>
            <a:ext cx="8229233" cy="12192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 melarang  sebarang bentuk paksaan terhadap hak penganut agama lain</a:t>
            </a:r>
            <a:endPar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Kafirun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1-6:</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79512" y="1968465"/>
            <a:ext cx="8771867" cy="2123658"/>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يَا أَيُّهَا الْكَافِرُونَ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أَعْبُدُ مَا تَعْبُدُونَ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أَنتُمْ عَابِدُونَ مَا أَعْبُدُ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أَنَا عَابِدٌ مَّا عَبَدتُّمْ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أَنتُمْ عَابِدُونَ مَا أَعْبُدُ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لَكُمْ دِينُكُمْ وَلِيَ دِينِ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69645" y="4515331"/>
            <a:ext cx="8991600" cy="1938992"/>
          </a:xfrm>
          <a:prstGeom prst="rect">
            <a:avLst/>
          </a:prstGeom>
          <a:solidFill>
            <a:schemeClr val="bg1">
              <a:lumMod val="85000"/>
              <a:alpha val="45000"/>
            </a:schemeClr>
          </a:solidFill>
        </p:spPr>
        <p:txBody>
          <a:bodyPr wrap="square">
            <a:spAutoFit/>
          </a:bodyPr>
          <a:lstStyle/>
          <a:p>
            <a:pPr algn="ctr"/>
            <a:r>
              <a:rPr lang="ms-MY" sz="2400" b="1" i="1" dirty="0"/>
              <a:t>Katakanlah (wahai </a:t>
            </a:r>
            <a:r>
              <a:rPr lang="ms-MY" sz="2400" b="1" i="1" dirty="0" err="1"/>
              <a:t>Muhammad</a:t>
            </a:r>
            <a:r>
              <a:rPr lang="ms-MY" sz="2400" b="1" i="1" dirty="0"/>
              <a:t>): "Hai orang-orang kafir! "Aku tidak akan menyembah apa yang kamu sembah."Dan kamu tidak mahu menyembah (Allah) yang aku sembah."Dan aku tidak akan beribadat secara kamu beribadat. "Dan kamu pula tidak mahu beribadat secara aku beribadat. "Bagi kamu agama kamu, dan </a:t>
            </a:r>
            <a:r>
              <a:rPr lang="ms-MY" sz="2400" b="1" i="1" dirty="0" err="1"/>
              <a:t>bagiku</a:t>
            </a:r>
            <a:r>
              <a:rPr lang="ms-MY" sz="2400" b="1" i="1" dirty="0"/>
              <a:t> </a:t>
            </a:r>
            <a:r>
              <a:rPr lang="ms-MY" sz="2400" b="1" i="1" dirty="0" err="1"/>
              <a:t>agamaku</a:t>
            </a:r>
            <a:r>
              <a:rPr lang="ms-MY" sz="2400" b="1" i="1" dirty="0"/>
              <a:t>". </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0792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467544" y="1856125"/>
            <a:ext cx="8388424" cy="3477875"/>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اِنَّهُ</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الْغَفُوْرُ الرَّحِيم.</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07924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502117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4752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9567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4073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74377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3048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5260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866382"/>
            <a:ext cx="8572528" cy="1077218"/>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07924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98474"/>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4003119"/>
            <a:ext cx="8643998" cy="2092881"/>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69595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790834"/>
            <a:ext cx="9029760" cy="1569660"/>
          </a:xfrm>
          <a:prstGeom prst="rect">
            <a:avLst/>
          </a:prstGeom>
          <a:solidFill>
            <a:srgbClr val="002060">
              <a:alpha val="27000"/>
            </a:srgb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886200"/>
            <a:ext cx="8286808" cy="2092881"/>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69595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30480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228600" y="4422338"/>
            <a:ext cx="8763000" cy="1692771"/>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menasihati</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6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tergolong</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kalangan</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6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6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2146517"/>
            <a:ext cx="9144000" cy="1754326"/>
          </a:xfrm>
          <a:prstGeom prst="rect">
            <a:avLst/>
          </a:prstGeom>
          <a:solidFill>
            <a:schemeClr val="tx1">
              <a:lumMod val="50000"/>
              <a:lumOff val="50000"/>
              <a:alpha val="52000"/>
            </a:schemeClr>
          </a:solidFill>
        </p:spPr>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أُوْصِيْكُمْ وَنَفْسِيْ بِتَقْوَى اللهِ وَطَاعَتِهِ لَعَلَّكُمْ تُفْلِحُوْنَ.</a:t>
            </a:r>
            <a:endPar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69595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73661584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22860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85677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98386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56288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1438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2286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51045"/>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77831"/>
            <a:ext cx="9144000" cy="2092881"/>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242660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226558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204057" y="1340768"/>
            <a:ext cx="8735886" cy="5447645"/>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اغْفِرْلَنَا ذُنُوْبَنَا وَلِوَالِدِيْنَا</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وَلِإِخْوَانِنَا الَّذِيْنَ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سَبَقُونَا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بِالإِيمَانِ، وَلَا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تَجْعَلْ فِي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قُلُوْبِنَا غِلَّا لِلَّذِيْنَ أَمَنُوْا، رَبَّنَا إِنَّكَ رَءُوْفُ الرَّحِيْم.</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fontAlgn="base">
              <a:spcBef>
                <a:spcPct val="0"/>
              </a:spcBef>
              <a:spcAft>
                <a:spcPct val="0"/>
              </a:spcAft>
              <a:defRPr/>
            </a:pPr>
            <a:endPar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Ampunilah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ibu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bapa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yang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peliharalah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hati-hati</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Pengasih</a:t>
            </a:r>
            <a:endPar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0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0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17716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746194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390955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1590309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1052929"/>
            <a:ext cx="8856984" cy="5693866"/>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02</a:t>
            </a:r>
            <a:r>
              <a:rPr lang="en-MY" sz="1400" b="1" dirty="0" smtClean="0">
                <a:solidFill>
                  <a:prstClr val="black"/>
                </a:solidFill>
                <a:effectLst>
                  <a:outerShdw blurRad="38100" dist="38100" dir="2700000" algn="tl">
                    <a:srgbClr val="000000">
                      <a:alpha val="43137"/>
                    </a:srgbClr>
                  </a:outerShdw>
                </a:effectLst>
                <a:cs typeface="Arial" charset="0"/>
              </a:rPr>
              <a:t>/08/2018</a:t>
            </a: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TAJUK:KEWAJIPAN MENJAGA </a:t>
            </a:r>
            <a:r>
              <a:rPr lang="en-US"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AGAMA</a:t>
            </a:r>
            <a:endParaRPr lang="en-US" sz="900" b="1" dirty="0" smtClean="0">
              <a:solidFill>
                <a:prstClr val="black"/>
              </a:solidFill>
              <a:effectLst>
                <a:glow rad="101600">
                  <a:prstClr val="white">
                    <a:alpha val="60000"/>
                  </a:prstClr>
                </a:glow>
              </a:effectLst>
              <a:cs typeface="Arial" charset="0"/>
            </a:endParaRPr>
          </a:p>
          <a:p>
            <a:pPr algn="ctr">
              <a:defRPr/>
            </a:pPr>
            <a:endParaRPr lang="ar-SA" sz="900" b="1" dirty="0" smtClean="0">
              <a:solidFill>
                <a:prstClr val="black"/>
              </a:solidFill>
              <a:effectLst>
                <a:glow rad="101600">
                  <a:prstClr val="white">
                    <a:alpha val="60000"/>
                  </a:prstClr>
                </a:glow>
              </a:effectLst>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ISLAM </a:t>
            </a:r>
            <a:r>
              <a:rPr lang="en-US" b="1" dirty="0">
                <a:solidFill>
                  <a:prstClr val="black"/>
                </a:solidFill>
                <a:effectLst>
                  <a:glow rad="101600">
                    <a:prstClr val="white">
                      <a:alpha val="60000"/>
                    </a:prstClr>
                  </a:glow>
                </a:effectLst>
                <a:cs typeface="Arial" charset="0"/>
              </a:rPr>
              <a:t>KETEPATAN MUTLAK </a:t>
            </a:r>
            <a:r>
              <a:rPr lang="en-US" b="1" dirty="0" smtClean="0">
                <a:solidFill>
                  <a:prstClr val="black"/>
                </a:solidFill>
                <a:effectLst>
                  <a:glow rad="101600">
                    <a:prstClr val="white">
                      <a:alpha val="60000"/>
                    </a:prstClr>
                  </a:glow>
                </a:effectLst>
                <a:cs typeface="Arial" charset="0"/>
              </a:rPr>
              <a:t>MENENTUKAN </a:t>
            </a:r>
            <a:r>
              <a:rPr lang="en-US" b="1" dirty="0">
                <a:solidFill>
                  <a:prstClr val="black"/>
                </a:solidFill>
                <a:effectLst>
                  <a:glow rad="101600">
                    <a:prstClr val="white">
                      <a:alpha val="60000"/>
                    </a:prstClr>
                  </a:glow>
                </a:effectLst>
                <a:cs typeface="Arial" charset="0"/>
              </a:rPr>
              <a:t>HAKIKAT DALAM KEHIDUPAN. ISLAM BERSUMBERKAN WAHYU ILAHI (ALQURAN) DAN </a:t>
            </a:r>
            <a:r>
              <a:rPr lang="en-US" b="1" dirty="0" smtClean="0">
                <a:solidFill>
                  <a:prstClr val="black"/>
                </a:solidFill>
                <a:effectLst>
                  <a:glow rad="101600">
                    <a:prstClr val="white">
                      <a:alpha val="60000"/>
                    </a:prstClr>
                  </a:glow>
                </a:effectLst>
                <a:cs typeface="Arial" charset="0"/>
              </a:rPr>
              <a:t>AS SUNAH</a:t>
            </a:r>
          </a:p>
          <a:p>
            <a:pPr marL="342900" indent="-342900" algn="just">
              <a:buFontTx/>
              <a:buAutoNum type="arabicPeriod"/>
              <a:defRPr/>
            </a:pP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ISLAM </a:t>
            </a:r>
            <a:r>
              <a:rPr lang="en-US" b="1" dirty="0">
                <a:solidFill>
                  <a:prstClr val="black"/>
                </a:solidFill>
                <a:effectLst>
                  <a:glow rad="101600">
                    <a:prstClr val="white">
                      <a:alpha val="60000"/>
                    </a:prstClr>
                  </a:glow>
                </a:effectLst>
                <a:cs typeface="Arial" charset="0"/>
              </a:rPr>
              <a:t>SATU-SATUNYA AGAMA </a:t>
            </a:r>
            <a:r>
              <a:rPr lang="en-US" b="1" dirty="0" smtClean="0">
                <a:solidFill>
                  <a:prstClr val="black"/>
                </a:solidFill>
                <a:effectLst>
                  <a:glow rad="101600">
                    <a:prstClr val="white">
                      <a:alpha val="60000"/>
                    </a:prstClr>
                  </a:glow>
                </a:effectLst>
                <a:cs typeface="Arial" charset="0"/>
              </a:rPr>
              <a:t>YANG </a:t>
            </a:r>
            <a:r>
              <a:rPr lang="en-US" b="1" dirty="0">
                <a:solidFill>
                  <a:prstClr val="black"/>
                </a:solidFill>
                <a:effectLst>
                  <a:glow rad="101600">
                    <a:prstClr val="white">
                      <a:alpha val="60000"/>
                    </a:prstClr>
                  </a:glow>
                </a:effectLst>
                <a:cs typeface="Arial" charset="0"/>
              </a:rPr>
              <a:t>BENAR LAGI </a:t>
            </a:r>
            <a:r>
              <a:rPr lang="en-US" b="1" dirty="0" smtClean="0">
                <a:solidFill>
                  <a:prstClr val="black"/>
                </a:solidFill>
                <a:effectLst>
                  <a:glow rad="101600">
                    <a:prstClr val="white">
                      <a:alpha val="60000"/>
                    </a:prstClr>
                  </a:glow>
                </a:effectLst>
                <a:cs typeface="Arial" charset="0"/>
              </a:rPr>
              <a:t>DIREDHAI </a:t>
            </a:r>
            <a:r>
              <a:rPr lang="en-US" b="1" dirty="0">
                <a:solidFill>
                  <a:prstClr val="black"/>
                </a:solidFill>
                <a:effectLst>
                  <a:glow rad="101600">
                    <a:prstClr val="white">
                      <a:alpha val="60000"/>
                    </a:prstClr>
                  </a:glow>
                </a:effectLst>
                <a:cs typeface="Arial" charset="0"/>
              </a:rPr>
              <a:t>ALLAH DAN LENGKAP. </a:t>
            </a:r>
            <a:r>
              <a:rPr lang="en-US" b="1" dirty="0" smtClean="0">
                <a:solidFill>
                  <a:prstClr val="black"/>
                </a:solidFill>
                <a:effectLst>
                  <a:glow rad="101600">
                    <a:prstClr val="white">
                      <a:alpha val="60000"/>
                    </a:prstClr>
                  </a:glow>
                </a:effectLst>
                <a:cs typeface="Arial" charset="0"/>
              </a:rPr>
              <a:t>JUSTERU, </a:t>
            </a:r>
            <a:r>
              <a:rPr lang="en-US" b="1" dirty="0">
                <a:solidFill>
                  <a:prstClr val="black"/>
                </a:solidFill>
                <a:effectLst>
                  <a:glow rad="101600">
                    <a:prstClr val="white">
                      <a:alpha val="60000"/>
                    </a:prstClr>
                  </a:glow>
                </a:effectLst>
                <a:cs typeface="Arial" charset="0"/>
              </a:rPr>
              <a:t>MANUSIA TIDAK MEMERLUKAN AGAMA LAIN WALAUPUN AGAMA LANGIT KERANA </a:t>
            </a:r>
            <a:r>
              <a:rPr lang="en-US" b="1" dirty="0" smtClean="0">
                <a:solidFill>
                  <a:prstClr val="black"/>
                </a:solidFill>
                <a:effectLst>
                  <a:glow rad="101600">
                    <a:prstClr val="white">
                      <a:alpha val="60000"/>
                    </a:prstClr>
                  </a:glow>
                </a:effectLst>
                <a:cs typeface="Arial" charset="0"/>
              </a:rPr>
              <a:t>KESEMPURNAAN </a:t>
            </a:r>
            <a:r>
              <a:rPr lang="en-US" b="1" dirty="0">
                <a:solidFill>
                  <a:prstClr val="black"/>
                </a:solidFill>
                <a:effectLst>
                  <a:glow rad="101600">
                    <a:prstClr val="white">
                      <a:alpha val="60000"/>
                    </a:prstClr>
                  </a:glow>
                </a:effectLst>
                <a:cs typeface="Arial" charset="0"/>
              </a:rPr>
              <a:t>ISLAM </a:t>
            </a:r>
            <a:r>
              <a:rPr lang="en-US" b="1" dirty="0" smtClean="0">
                <a:solidFill>
                  <a:prstClr val="black"/>
                </a:solidFill>
                <a:effectLst>
                  <a:glow rad="101600">
                    <a:prstClr val="white">
                      <a:alpha val="60000"/>
                    </a:prstClr>
                  </a:glow>
                </a:effectLst>
                <a:cs typeface="Arial" charset="0"/>
              </a:rPr>
              <a:t>MEMANSUHKAN </a:t>
            </a:r>
            <a:r>
              <a:rPr lang="en-US" b="1" dirty="0">
                <a:solidFill>
                  <a:prstClr val="black"/>
                </a:solidFill>
                <a:effectLst>
                  <a:glow rad="101600">
                    <a:prstClr val="white">
                      <a:alpha val="60000"/>
                    </a:prstClr>
                  </a:glow>
                </a:effectLst>
                <a:cs typeface="Arial" charset="0"/>
              </a:rPr>
              <a:t>SYARIAT </a:t>
            </a:r>
            <a:r>
              <a:rPr lang="en-US" b="1" dirty="0" smtClean="0">
                <a:solidFill>
                  <a:prstClr val="black"/>
                </a:solidFill>
                <a:effectLst>
                  <a:glow rad="101600">
                    <a:prstClr val="white">
                      <a:alpha val="60000"/>
                    </a:prstClr>
                  </a:glow>
                </a:effectLst>
                <a:cs typeface="Arial" charset="0"/>
              </a:rPr>
              <a:t>TERDAHULU, </a:t>
            </a:r>
            <a:r>
              <a:rPr lang="en-US" b="1" dirty="0">
                <a:solidFill>
                  <a:prstClr val="black"/>
                </a:solidFill>
                <a:effectLst>
                  <a:glow rad="101600">
                    <a:prstClr val="white">
                      <a:alpha val="60000"/>
                    </a:prstClr>
                  </a:glow>
                </a:effectLst>
                <a:cs typeface="Arial" charset="0"/>
              </a:rPr>
              <a:t>APA LAGI </a:t>
            </a:r>
            <a:r>
              <a:rPr lang="en-US" b="1" dirty="0" smtClean="0">
                <a:solidFill>
                  <a:prstClr val="black"/>
                </a:solidFill>
                <a:effectLst>
                  <a:glow rad="101600">
                    <a:prstClr val="white">
                      <a:alpha val="60000"/>
                    </a:prstClr>
                  </a:glow>
                </a:effectLst>
                <a:cs typeface="Arial" charset="0"/>
              </a:rPr>
              <a:t>YANG </a:t>
            </a:r>
            <a:r>
              <a:rPr lang="en-US" b="1" dirty="0">
                <a:solidFill>
                  <a:prstClr val="black"/>
                </a:solidFill>
                <a:effectLst>
                  <a:glow rad="101600">
                    <a:prstClr val="white">
                      <a:alpha val="60000"/>
                    </a:prstClr>
                  </a:glow>
                </a:effectLst>
                <a:cs typeface="Arial" charset="0"/>
              </a:rPr>
              <a:t>TERCEMAR </a:t>
            </a:r>
            <a:r>
              <a:rPr lang="en-US" b="1" dirty="0" smtClean="0">
                <a:solidFill>
                  <a:prstClr val="black"/>
                </a:solidFill>
                <a:effectLst>
                  <a:glow rad="101600">
                    <a:prstClr val="white">
                      <a:alpha val="60000"/>
                    </a:prstClr>
                  </a:glow>
                </a:effectLst>
                <a:cs typeface="Arial" charset="0"/>
              </a:rPr>
              <a:t>KETULINANNYA.</a:t>
            </a:r>
          </a:p>
          <a:p>
            <a:pPr marL="342900" indent="-342900" algn="just">
              <a:buFontTx/>
              <a:buAutoNum type="arabicPeriod"/>
              <a:defRPr/>
            </a:pP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ISLAM </a:t>
            </a:r>
            <a:r>
              <a:rPr lang="en-US" b="1" dirty="0">
                <a:solidFill>
                  <a:prstClr val="black"/>
                </a:solidFill>
                <a:effectLst>
                  <a:glow rad="101600">
                    <a:prstClr val="white">
                      <a:alpha val="60000"/>
                    </a:prstClr>
                  </a:glow>
                </a:effectLst>
                <a:cs typeface="Arial" charset="0"/>
              </a:rPr>
              <a:t>AGAMA </a:t>
            </a:r>
            <a:r>
              <a:rPr lang="en-US" b="1" dirty="0" smtClean="0">
                <a:solidFill>
                  <a:prstClr val="black"/>
                </a:solidFill>
                <a:effectLst>
                  <a:glow rad="101600">
                    <a:prstClr val="white">
                      <a:alpha val="60000"/>
                    </a:prstClr>
                  </a:glow>
                </a:effectLst>
                <a:cs typeface="Arial" charset="0"/>
              </a:rPr>
              <a:t>RAHMAT, MELALUI </a:t>
            </a:r>
            <a:r>
              <a:rPr lang="en-US" b="1" dirty="0">
                <a:solidFill>
                  <a:prstClr val="black"/>
                </a:solidFill>
                <a:effectLst>
                  <a:glow rad="101600">
                    <a:prstClr val="white">
                      <a:alpha val="60000"/>
                    </a:prstClr>
                  </a:glow>
                </a:effectLst>
                <a:cs typeface="Arial" charset="0"/>
              </a:rPr>
              <a:t>SYARIATNYA MENGELUARKAN MANUSIA DARIPADA KESESATAN TERMASUKLAH DARIPADA APA </a:t>
            </a:r>
            <a:r>
              <a:rPr lang="en-US" b="1" dirty="0" smtClean="0">
                <a:solidFill>
                  <a:prstClr val="black"/>
                </a:solidFill>
                <a:effectLst>
                  <a:glow rad="101600">
                    <a:prstClr val="white">
                      <a:alpha val="60000"/>
                    </a:prstClr>
                  </a:glow>
                </a:effectLst>
                <a:cs typeface="Arial" charset="0"/>
              </a:rPr>
              <a:t>YANG </a:t>
            </a:r>
            <a:r>
              <a:rPr lang="en-US" b="1" dirty="0">
                <a:solidFill>
                  <a:prstClr val="black"/>
                </a:solidFill>
                <a:effectLst>
                  <a:glow rad="101600">
                    <a:prstClr val="white">
                      <a:alpha val="60000"/>
                    </a:prstClr>
                  </a:glow>
                </a:effectLst>
                <a:cs typeface="Arial" charset="0"/>
              </a:rPr>
              <a:t>DIDAKWA SEBAGAI AJARAN AGAMA. </a:t>
            </a: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MEMELIHARA </a:t>
            </a:r>
            <a:r>
              <a:rPr lang="en-US" b="1" dirty="0">
                <a:solidFill>
                  <a:prstClr val="black"/>
                </a:solidFill>
                <a:effectLst>
                  <a:glow rad="101600">
                    <a:prstClr val="white">
                      <a:alpha val="60000"/>
                    </a:prstClr>
                  </a:glow>
                </a:effectLst>
                <a:cs typeface="Arial" charset="0"/>
              </a:rPr>
              <a:t>ADDIN BERERTI MEMATUHI SYARIATNYA DAN MEMPASTIKAN TIADA SEBARANG UNSUR MENGHALANG </a:t>
            </a:r>
            <a:r>
              <a:rPr lang="en-US" b="1" dirty="0" smtClean="0">
                <a:solidFill>
                  <a:prstClr val="black"/>
                </a:solidFill>
                <a:effectLst>
                  <a:glow rad="101600">
                    <a:prstClr val="white">
                      <a:alpha val="60000"/>
                    </a:prstClr>
                  </a:glow>
                </a:effectLst>
                <a:cs typeface="Arial" charset="0"/>
              </a:rPr>
              <a:t>KELANCARANNYA.</a:t>
            </a:r>
          </a:p>
          <a:p>
            <a:pPr marL="342900" indent="-342900" algn="just">
              <a:buFontTx/>
              <a:buAutoNum type="arabicPeriod"/>
              <a:defRPr/>
            </a:pPr>
            <a:endParaRPr lang="en-US" b="1" dirty="0" smtClean="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b="1" dirty="0" smtClean="0">
                <a:solidFill>
                  <a:prstClr val="black"/>
                </a:solidFill>
                <a:effectLst>
                  <a:glow rad="101600">
                    <a:prstClr val="white">
                      <a:alpha val="60000"/>
                    </a:prstClr>
                  </a:glow>
                </a:effectLst>
                <a:cs typeface="Arial" charset="0"/>
              </a:rPr>
              <a:t>MENJAGA </a:t>
            </a:r>
            <a:r>
              <a:rPr lang="en-US" b="1" dirty="0" smtClean="0">
                <a:solidFill>
                  <a:prstClr val="black"/>
                </a:solidFill>
                <a:effectLst>
                  <a:glow rad="101600">
                    <a:prstClr val="white">
                      <a:alpha val="60000"/>
                    </a:prstClr>
                  </a:glow>
                </a:effectLst>
                <a:cs typeface="Arial" charset="0"/>
              </a:rPr>
              <a:t>AD-DIN </a:t>
            </a:r>
            <a:r>
              <a:rPr lang="en-US" b="1" dirty="0">
                <a:solidFill>
                  <a:prstClr val="black"/>
                </a:solidFill>
                <a:effectLst>
                  <a:glow rad="101600">
                    <a:prstClr val="white">
                      <a:alpha val="60000"/>
                    </a:prstClr>
                  </a:glow>
                </a:effectLst>
                <a:cs typeface="Arial" charset="0"/>
              </a:rPr>
              <a:t>TIDAK BERERTI MENGGANGGU ATAU MENGHALANG </a:t>
            </a:r>
            <a:r>
              <a:rPr lang="en-US" b="1" dirty="0" smtClean="0">
                <a:solidFill>
                  <a:prstClr val="black"/>
                </a:solidFill>
                <a:effectLst>
                  <a:glow rad="101600">
                    <a:prstClr val="white">
                      <a:alpha val="60000"/>
                    </a:prstClr>
                  </a:glow>
                </a:effectLst>
                <a:cs typeface="Arial" charset="0"/>
              </a:rPr>
              <a:t>NON-MUSLIM </a:t>
            </a:r>
            <a:r>
              <a:rPr lang="en-US" b="1" dirty="0">
                <a:solidFill>
                  <a:prstClr val="black"/>
                </a:solidFill>
                <a:effectLst>
                  <a:glow rad="101600">
                    <a:prstClr val="white">
                      <a:alpha val="60000"/>
                    </a:prstClr>
                  </a:glow>
                </a:effectLst>
                <a:cs typeface="Arial" charset="0"/>
              </a:rPr>
              <a:t>MENGAMALKAN KEPERCAYAAN MEREKA. TIADA PAKSAAN </a:t>
            </a:r>
            <a:r>
              <a:rPr lang="en-US" b="1" dirty="0" smtClean="0">
                <a:solidFill>
                  <a:prstClr val="black"/>
                </a:solidFill>
                <a:effectLst>
                  <a:glow rad="101600">
                    <a:prstClr val="white">
                      <a:alpha val="60000"/>
                    </a:prstClr>
                  </a:glow>
                </a:effectLst>
                <a:cs typeface="Arial" charset="0"/>
              </a:rPr>
              <a:t>KE ATAS </a:t>
            </a:r>
            <a:r>
              <a:rPr lang="en-US" b="1" dirty="0">
                <a:solidFill>
                  <a:prstClr val="black"/>
                </a:solidFill>
                <a:effectLst>
                  <a:glow rad="101600">
                    <a:prstClr val="white">
                      <a:alpha val="60000"/>
                    </a:prstClr>
                  </a:glow>
                </a:effectLst>
                <a:cs typeface="Arial" charset="0"/>
              </a:rPr>
              <a:t>MEREKA MALAHAN BOLEH </a:t>
            </a:r>
            <a:r>
              <a:rPr lang="en-US" b="1" dirty="0" smtClean="0">
                <a:solidFill>
                  <a:prstClr val="black"/>
                </a:solidFill>
                <a:effectLst>
                  <a:glow rad="101600">
                    <a:prstClr val="white">
                      <a:alpha val="60000"/>
                    </a:prstClr>
                  </a:glow>
                </a:effectLst>
                <a:cs typeface="Arial" charset="0"/>
              </a:rPr>
              <a:t>‘</a:t>
            </a:r>
            <a:r>
              <a:rPr lang="en-US" b="1" i="1" dirty="0" smtClean="0">
                <a:solidFill>
                  <a:prstClr val="black"/>
                </a:solidFill>
                <a:effectLst>
                  <a:glow rad="101600">
                    <a:prstClr val="white">
                      <a:alpha val="60000"/>
                    </a:prstClr>
                  </a:glow>
                </a:effectLst>
                <a:cs typeface="Arial" charset="0"/>
              </a:rPr>
              <a:t>BERTASAMUH’ </a:t>
            </a:r>
            <a:r>
              <a:rPr lang="en-US" b="1" dirty="0">
                <a:solidFill>
                  <a:prstClr val="black"/>
                </a:solidFill>
                <a:effectLst>
                  <a:glow rad="101600">
                    <a:prstClr val="white">
                      <a:alpha val="60000"/>
                    </a:prstClr>
                  </a:glow>
                </a:effectLst>
                <a:cs typeface="Arial" charset="0"/>
              </a:rPr>
              <a:t>DENGAN MEREKA DALAM AMALAN MEREKA.	</a:t>
            </a:r>
            <a:endParaRPr lang="en-US"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3788588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762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562234"/>
            <a:ext cx="8964488" cy="2585323"/>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هَذَا النَّبِيِّ الْكَرِيْمِ سَيِّدِنَا مُحَمَّدٍ وَعَلَى آلِهِ وَأَصْحَابِهِ وَالتَّابِعِينَ وَالسَّائِرِيْنَ عَلَى نَهْجِهِمْ إِلَى يَوْمِ الدِّيْنِ. </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634805"/>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9632" y="2286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835135"/>
            <a:ext cx="8316416" cy="1631216"/>
          </a:xfrm>
          <a:prstGeom prst="rect">
            <a:avLst/>
          </a:prstGeom>
          <a:solidFill>
            <a:schemeClr val="accent6">
              <a:lumMod val="50000"/>
              <a:alpha val="27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927" y="4346138"/>
            <a:ext cx="9144000" cy="1292662"/>
          </a:xfrm>
          <a:prstGeom prst="rect">
            <a:avLst/>
          </a:prstGeom>
          <a:solidFill>
            <a:srgbClr val="00B0F0">
              <a:alpha val="43000"/>
            </a:srgbClr>
          </a:solidFill>
          <a:ln w="57150">
            <a:noFill/>
          </a:ln>
        </p:spPr>
        <p:txBody>
          <a:bodyPr wrap="square">
            <a:spAutoFit/>
          </a:bodyPr>
          <a:lstStyle/>
          <a:p>
            <a:pPr algn="ctr"/>
            <a:r>
              <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 kepada Allah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sebenar-benar</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yang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228600"/>
            <a:ext cx="8928992"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811101" y="3100930"/>
            <a:ext cx="7315200" cy="492443"/>
          </a:xfrm>
          <a:prstGeom prst="rect">
            <a:avLst/>
          </a:prstGeom>
          <a:solidFill>
            <a:srgbClr val="00B0F0">
              <a:alpha val="63000"/>
            </a:srgb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Bersumberkan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wahyu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57898" y="1544598"/>
            <a:ext cx="7324102" cy="892552"/>
          </a:xfrm>
          <a:prstGeom prst="rect">
            <a:avLst/>
          </a:prstGeom>
          <a:solidFill>
            <a:schemeClr val="accent2">
              <a:alpha val="63000"/>
            </a:scheme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Neraca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mutlak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menentukan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873991" y="4135398"/>
            <a:ext cx="5486400" cy="892552"/>
          </a:xfrm>
          <a:prstGeom prst="rect">
            <a:avLst/>
          </a:prstGeom>
          <a:solidFill>
            <a:schemeClr val="accent3">
              <a:alpha val="74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6096000" y="5811798"/>
            <a:ext cx="2880320" cy="79208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MY"/>
          </a:p>
        </p:txBody>
      </p:sp>
      <p:sp>
        <p:nvSpPr>
          <p:cNvPr id="8" name="Curved Right Arrow 7"/>
          <p:cNvSpPr/>
          <p:nvPr/>
        </p:nvSpPr>
        <p:spPr>
          <a:xfrm rot="19448994">
            <a:off x="1924045" y="3636939"/>
            <a:ext cx="907510" cy="1553131"/>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38808" y="2286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Hakikat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kebenaran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ad-Din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81000" y="1094096"/>
            <a:ext cx="821896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Islam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diterima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disisiNya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5746" y="863263"/>
            <a:ext cx="596254" cy="461665"/>
          </a:xfrm>
          <a:prstGeom prst="rect">
            <a:avLst/>
          </a:prstGeom>
          <a:solidFill>
            <a:srgbClr val="00B050">
              <a:alpha val="63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1</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1"/>
          <p:cNvSpPr>
            <a:spLocks noChangeArrowheads="1"/>
          </p:cNvSpPr>
          <p:nvPr/>
        </p:nvSpPr>
        <p:spPr bwMode="auto">
          <a:xfrm>
            <a:off x="0" y="4346139"/>
            <a:ext cx="9144000" cy="2308324"/>
          </a:xfrm>
          <a:prstGeom prst="rect">
            <a:avLst/>
          </a:prstGeom>
          <a:solidFill>
            <a:schemeClr val="bg1">
              <a:lumMod val="85000"/>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2400" b="1" dirty="0">
                <a:effectLst>
                  <a:outerShdw blurRad="38100" dist="38100" dir="2700000" algn="tl">
                    <a:srgbClr val="000000">
                      <a:alpha val="43137"/>
                    </a:srgbClr>
                  </a:outerShdw>
                </a:effectLst>
              </a:rPr>
              <a:t>“</a:t>
            </a:r>
            <a:r>
              <a:rPr lang="ms-MY" sz="2400" b="1" i="1" dirty="0">
                <a:effectLst>
                  <a:outerShdw blurRad="38100" dist="38100" dir="2700000" algn="tl">
                    <a:srgbClr val="000000">
                      <a:alpha val="43137"/>
                    </a:srgbClr>
                  </a:outerShdw>
                </a:effectLst>
              </a:rPr>
              <a:t>Sesungguhnya agama (yang benar dan </a:t>
            </a:r>
            <a:r>
              <a:rPr lang="ms-MY" sz="2400" b="1" i="1" dirty="0" err="1">
                <a:effectLst>
                  <a:outerShdw blurRad="38100" dist="38100" dir="2700000" algn="tl">
                    <a:srgbClr val="000000">
                      <a:alpha val="43137"/>
                    </a:srgbClr>
                  </a:outerShdw>
                </a:effectLst>
              </a:rPr>
              <a:t>diredhai</a:t>
            </a:r>
            <a:r>
              <a:rPr lang="ms-MY" sz="2400" b="1" i="1" dirty="0">
                <a:effectLst>
                  <a:outerShdw blurRad="38100" dist="38100" dir="2700000" algn="tl">
                    <a:srgbClr val="000000">
                      <a:alpha val="43137"/>
                    </a:srgbClr>
                  </a:outerShdw>
                </a:effectLst>
              </a:rPr>
              <a:t>) di sisi Allah ialah Islam. Dan orang (Yahudi dan Nasrani) yang diberikan Kitab itu tidak berselisih kecuali setelah sampai kepada mereka pengetahuan kerana hasad dengki di kalangan mereka. Dan (ingatlah), sesiapa yang kufur ingkar akan ayat-ayat Allah, maka sesungguhnya Allah amat segera hitungan </a:t>
            </a:r>
            <a:r>
              <a:rPr lang="ms-MY" sz="2400" b="1" i="1" dirty="0" err="1">
                <a:effectLst>
                  <a:outerShdw blurRad="38100" dist="38100" dir="2700000" algn="tl">
                    <a:srgbClr val="000000">
                      <a:alpha val="43137"/>
                    </a:srgbClr>
                  </a:outerShdw>
                </a:effectLst>
              </a:rPr>
              <a:t>hisab-Nya</a:t>
            </a:r>
            <a:r>
              <a:rPr lang="ms-MY" sz="2400" b="1" dirty="0">
                <a:effectLst>
                  <a:outerShdw blurRad="38100" dist="38100" dir="2700000" algn="tl">
                    <a:srgbClr val="000000">
                      <a:alpha val="43137"/>
                    </a:srgbClr>
                  </a:outerShdw>
                </a:effectLst>
              </a:rPr>
              <a:t>”.</a:t>
            </a:r>
            <a:endParaRPr lang="en-US" sz="2400" b="1"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endParaRPr>
          </a:p>
        </p:txBody>
      </p:sp>
      <p:sp>
        <p:nvSpPr>
          <p:cNvPr id="7" name="Rectangle 6"/>
          <p:cNvSpPr/>
          <p:nvPr/>
        </p:nvSpPr>
        <p:spPr>
          <a:xfrm>
            <a:off x="179512" y="2321005"/>
            <a:ext cx="8784976" cy="2123658"/>
          </a:xfrm>
          <a:prstGeom prst="rect">
            <a:avLst/>
          </a:prstGeom>
          <a:solidFill>
            <a:schemeClr val="bg1">
              <a:alpha val="44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 الدِّينَ عِندَ اللَّهِ الْإِسْلَامُ ۗ وَمَا اخْتَلَفَ الَّذِينَ أُوتُوا الْكِتَابَ إِلَّا مِن بَعْدِ مَا جَاءَهُمُ الْعِلْمُ بَغْيًا بَيْنَهُمْ ۗ وَمَن يَكْفُرْ بِآيَاتِ اللَّهِ فَإِنَّ اللَّهَ سَرِيعُ الْحِسَابِ </a:t>
            </a:r>
            <a:endParaRPr lang="ms-MY"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Flowchart: Alternate Process 7"/>
          <p:cNvSpPr/>
          <p:nvPr/>
        </p:nvSpPr>
        <p:spPr>
          <a:xfrm>
            <a:off x="5181600" y="1549063"/>
            <a:ext cx="3782888" cy="685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800" b="1" dirty="0" smtClean="0"/>
              <a:t>Surah </a:t>
            </a:r>
            <a:r>
              <a:rPr lang="pt-BR" sz="2800" b="1" dirty="0"/>
              <a:t>ali </a:t>
            </a:r>
            <a:r>
              <a:rPr lang="pt-BR" sz="2800" b="1" dirty="0" smtClean="0"/>
              <a:t>Imran, </a:t>
            </a:r>
            <a:r>
              <a:rPr lang="pt-BR" sz="2800" b="1" dirty="0"/>
              <a:t>ayat </a:t>
            </a:r>
            <a:r>
              <a:rPr lang="pt-BR" sz="2800" b="1" dirty="0" smtClean="0"/>
              <a:t>19</a:t>
            </a:r>
            <a:endParaRPr lang="en-MY" sz="2800" b="1" dirty="0"/>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38808" y="3048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Hakikat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kebenaran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ad-Din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81000" y="1392198"/>
            <a:ext cx="821896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Islam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benar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5746" y="1161365"/>
            <a:ext cx="596254" cy="461665"/>
          </a:xfrm>
          <a:prstGeom prst="rect">
            <a:avLst/>
          </a:prstGeom>
          <a:solidFill>
            <a:srgbClr val="00B050">
              <a:alpha val="63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2</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1"/>
          <p:cNvSpPr>
            <a:spLocks noChangeArrowheads="1"/>
          </p:cNvSpPr>
          <p:nvPr/>
        </p:nvSpPr>
        <p:spPr bwMode="auto">
          <a:xfrm>
            <a:off x="0" y="4737795"/>
            <a:ext cx="9144000" cy="1569660"/>
          </a:xfrm>
          <a:prstGeom prst="rect">
            <a:avLst/>
          </a:prstGeom>
          <a:solidFill>
            <a:schemeClr val="bg1">
              <a:lumMod val="85000"/>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2400" b="1" dirty="0">
                <a:effectLst>
                  <a:outerShdw blurRad="38100" dist="38100" dir="2700000" algn="tl">
                    <a:srgbClr val="000000">
                      <a:alpha val="43137"/>
                    </a:srgbClr>
                  </a:outerShdw>
                </a:effectLst>
              </a:rPr>
              <a:t>“Dialah yang telah mengutus </a:t>
            </a:r>
            <a:r>
              <a:rPr lang="ms-MY" sz="2400" b="1" dirty="0" err="1">
                <a:effectLst>
                  <a:outerShdw blurRad="38100" dist="38100" dir="2700000" algn="tl">
                    <a:srgbClr val="000000">
                      <a:alpha val="43137"/>
                    </a:srgbClr>
                  </a:outerShdw>
                </a:effectLst>
              </a:rPr>
              <a:t>RasulNya</a:t>
            </a:r>
            <a:r>
              <a:rPr lang="ms-MY" sz="2400" b="1" dirty="0">
                <a:effectLst>
                  <a:outerShdw blurRad="38100" dist="38100" dir="2700000" algn="tl">
                    <a:srgbClr val="000000">
                      <a:alpha val="43137"/>
                    </a:srgbClr>
                  </a:outerShdw>
                </a:effectLst>
              </a:rPr>
              <a:t> (</a:t>
            </a:r>
            <a:r>
              <a:rPr lang="ms-MY" sz="2400" b="1" dirty="0" err="1">
                <a:effectLst>
                  <a:outerShdw blurRad="38100" dist="38100" dir="2700000" algn="tl">
                    <a:srgbClr val="000000">
                      <a:alpha val="43137"/>
                    </a:srgbClr>
                  </a:outerShdw>
                </a:effectLst>
              </a:rPr>
              <a:t>Muhammad</a:t>
            </a:r>
            <a:r>
              <a:rPr lang="ms-MY" sz="2400" b="1" dirty="0">
                <a:effectLst>
                  <a:outerShdw blurRad="38100" dist="38100" dir="2700000" algn="tl">
                    <a:srgbClr val="000000">
                      <a:alpha val="43137"/>
                    </a:srgbClr>
                  </a:outerShdw>
                </a:effectLst>
              </a:rPr>
              <a:t>) dengan membawa petunjuk dan agama yang benar (agama Islam), untuk dimenangkan dan ditinggikannya atas segala agama yang lain, walaupun orang-orang musyrik tidak menyukainya”.</a:t>
            </a:r>
            <a:endParaRPr lang="en-US" sz="2400" b="1"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endParaRPr>
          </a:p>
        </p:txBody>
      </p:sp>
      <p:sp>
        <p:nvSpPr>
          <p:cNvPr id="7" name="Rectangle 6"/>
          <p:cNvSpPr/>
          <p:nvPr/>
        </p:nvSpPr>
        <p:spPr>
          <a:xfrm>
            <a:off x="179512" y="2889647"/>
            <a:ext cx="8784976" cy="1631216"/>
          </a:xfrm>
          <a:prstGeom prst="rect">
            <a:avLst/>
          </a:prstGeom>
          <a:solidFill>
            <a:schemeClr val="bg1">
              <a:alpha val="44000"/>
            </a:schemeClr>
          </a:solidFill>
        </p:spPr>
        <p:txBody>
          <a:bodyPr wrap="square">
            <a:spAutoFit/>
          </a:bodyPr>
          <a:lstStyle/>
          <a:p>
            <a:pPr algn="ctr" rtl="1"/>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الَّذِي أَرْسَلَ رَسُولَهُ بِالْهُدَىٰ وَدِينِ الْحَقِّ لِيُظْهِرَهُ عَلَى الدِّينِ كُلِّهِ وَلَوْ كَرِهَ الْمُشْرِكُونَ</a:t>
            </a:r>
            <a:endParaRPr lang="ms-MY"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Flowchart: Alternate Process 7"/>
          <p:cNvSpPr/>
          <p:nvPr/>
        </p:nvSpPr>
        <p:spPr>
          <a:xfrm>
            <a:off x="4953000" y="2082463"/>
            <a:ext cx="4011488" cy="685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800" b="1" dirty="0" smtClean="0"/>
              <a:t>Surah at Taubah, ayat 33</a:t>
            </a:r>
            <a:endParaRPr lang="en-MY" sz="2800" b="1" dirty="0"/>
          </a:p>
        </p:txBody>
      </p:sp>
    </p:spTree>
    <p:extLst>
      <p:ext uri="{BB962C8B-B14F-4D97-AF65-F5344CB8AC3E}">
        <p14:creationId xmlns:p14="http://schemas.microsoft.com/office/powerpoint/2010/main" val="4252492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1540</Words>
  <Application>Microsoft Office PowerPoint</Application>
  <PresentationFormat>On-screen Show (4:3)</PresentationFormat>
  <Paragraphs>141</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13</cp:revision>
  <dcterms:created xsi:type="dcterms:W3CDTF">2018-08-01T08:15:27Z</dcterms:created>
  <dcterms:modified xsi:type="dcterms:W3CDTF">2018-08-02T07:23:19Z</dcterms:modified>
</cp:coreProperties>
</file>